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9" r:id="rId4"/>
    <p:sldId id="260" r:id="rId5"/>
    <p:sldId id="262" r:id="rId6"/>
    <p:sldId id="272" r:id="rId7"/>
    <p:sldId id="263" r:id="rId8"/>
    <p:sldId id="261" r:id="rId9"/>
    <p:sldId id="257" r:id="rId10"/>
    <p:sldId id="258" r:id="rId11"/>
    <p:sldId id="266" r:id="rId12"/>
    <p:sldId id="267" r:id="rId13"/>
    <p:sldId id="268" r:id="rId14"/>
    <p:sldId id="271" r:id="rId15"/>
    <p:sldId id="270" r:id="rId16"/>
    <p:sldId id="264" r:id="rId17"/>
    <p:sldId id="273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5130"/>
    <a:srgbClr val="95D1B0"/>
    <a:srgbClr val="DB3D31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54" autoAdjust="0"/>
    <p:restoredTop sz="94660"/>
  </p:normalViewPr>
  <p:slideViewPr>
    <p:cSldViewPr snapToGrid="0">
      <p:cViewPr>
        <p:scale>
          <a:sx n="66" d="100"/>
          <a:sy n="66" d="100"/>
        </p:scale>
        <p:origin x="38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061297-A841-4757-ABEB-930055A91AD5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A6320970-69C4-4D5B-9343-42C5805EFCD6}">
      <dgm:prSet phldrT="[文字]" custT="1"/>
      <dgm:spPr>
        <a:solidFill>
          <a:srgbClr val="DC5130">
            <a:alpha val="0"/>
          </a:srgbClr>
        </a:solidFill>
      </dgm:spPr>
      <dgm:t>
        <a:bodyPr/>
        <a:lstStyle/>
        <a:p>
          <a:r>
            <a: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F74044062</a:t>
          </a:r>
        </a:p>
        <a:p>
          <a:r>
            <a:rPr lang="zh-TW" altLang="en-US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吳孟純</a:t>
          </a:r>
          <a:endParaRPr lang="zh-TW" altLang="en-US" sz="2400" dirty="0"/>
        </a:p>
      </dgm:t>
    </dgm:pt>
    <dgm:pt modelId="{FFE6D604-4FF2-433A-B014-7F12D99F04B7}" type="parTrans" cxnId="{1524F418-561E-4790-8DD9-010722AA8364}">
      <dgm:prSet/>
      <dgm:spPr/>
      <dgm:t>
        <a:bodyPr/>
        <a:lstStyle/>
        <a:p>
          <a:endParaRPr lang="zh-TW" altLang="en-US"/>
        </a:p>
      </dgm:t>
    </dgm:pt>
    <dgm:pt modelId="{5F83FDC2-5B30-49A2-A40A-79A62588BF03}" type="sibTrans" cxnId="{1524F418-561E-4790-8DD9-010722AA8364}">
      <dgm:prSet/>
      <dgm:spPr/>
      <dgm:t>
        <a:bodyPr/>
        <a:lstStyle/>
        <a:p>
          <a:endParaRPr lang="zh-TW" altLang="en-US"/>
        </a:p>
      </dgm:t>
    </dgm:pt>
    <dgm:pt modelId="{14A8F57F-8E61-45C6-8093-397042ADF6A0}">
      <dgm:prSet phldrT="[文字]" custT="1"/>
      <dgm:spPr>
        <a:solidFill>
          <a:srgbClr val="DC5130">
            <a:alpha val="0"/>
          </a:srgbClr>
        </a:solidFill>
      </dgm:spPr>
      <dgm:t>
        <a:bodyPr/>
        <a:lstStyle/>
        <a:p>
          <a:r>
            <a: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F74046234</a:t>
          </a:r>
          <a:r>
            <a:rPr lang="zh-TW" altLang="en-US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吳貞頤</a:t>
          </a:r>
          <a:endParaRPr lang="zh-TW" altLang="en-US" sz="2400" dirty="0"/>
        </a:p>
      </dgm:t>
    </dgm:pt>
    <dgm:pt modelId="{B67D7BE5-C61F-4A26-8A9B-9D01BAB878C4}" type="parTrans" cxnId="{A04568F2-97F5-4C7D-A3C6-703311333B4C}">
      <dgm:prSet/>
      <dgm:spPr/>
      <dgm:t>
        <a:bodyPr/>
        <a:lstStyle/>
        <a:p>
          <a:endParaRPr lang="zh-TW" altLang="en-US"/>
        </a:p>
      </dgm:t>
    </dgm:pt>
    <dgm:pt modelId="{978930CF-24AE-441A-A829-7BCFBDEBB386}" type="sibTrans" cxnId="{A04568F2-97F5-4C7D-A3C6-703311333B4C}">
      <dgm:prSet/>
      <dgm:spPr/>
      <dgm:t>
        <a:bodyPr/>
        <a:lstStyle/>
        <a:p>
          <a:endParaRPr lang="zh-TW" altLang="en-US"/>
        </a:p>
      </dgm:t>
    </dgm:pt>
    <dgm:pt modelId="{172E9381-E760-4B61-814C-3F29D6B569C4}">
      <dgm:prSet custT="1"/>
      <dgm:spPr>
        <a:solidFill>
          <a:srgbClr val="DC5130">
            <a:alpha val="0"/>
          </a:srgbClr>
        </a:solidFill>
      </dgm:spPr>
      <dgm:t>
        <a:bodyPr/>
        <a:lstStyle/>
        <a:p>
          <a:r>
            <a: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F74044062</a:t>
          </a:r>
        </a:p>
        <a:p>
          <a:r>
            <a: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(</a:t>
          </a:r>
          <a:r>
            <a:rPr lang="zh-TW" altLang="en-US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毛可可</a:t>
          </a:r>
          <a:r>
            <a: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)</a:t>
          </a:r>
          <a:r>
            <a:rPr lang="zh-TW" altLang="en-US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      陳奕諠</a:t>
          </a:r>
          <a:endParaRPr lang="en-US" altLang="zh-TW" sz="2400" dirty="0" smtClean="0">
            <a:solidFill>
              <a:schemeClr val="bg1"/>
            </a:solidFill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gm:t>
    </dgm:pt>
    <dgm:pt modelId="{2AF94AA4-679A-45B7-82E5-C66EC0A210AA}" type="parTrans" cxnId="{8EE8FCEF-70C7-4EB2-AC78-2596F0B103E3}">
      <dgm:prSet/>
      <dgm:spPr/>
      <dgm:t>
        <a:bodyPr/>
        <a:lstStyle/>
        <a:p>
          <a:endParaRPr lang="zh-TW" altLang="en-US"/>
        </a:p>
      </dgm:t>
    </dgm:pt>
    <dgm:pt modelId="{9B5CF6AF-F403-4E01-B049-1D2275F70D33}" type="sibTrans" cxnId="{8EE8FCEF-70C7-4EB2-AC78-2596F0B103E3}">
      <dgm:prSet/>
      <dgm:spPr/>
      <dgm:t>
        <a:bodyPr/>
        <a:lstStyle/>
        <a:p>
          <a:endParaRPr lang="zh-TW" altLang="en-US"/>
        </a:p>
      </dgm:t>
    </dgm:pt>
    <dgm:pt modelId="{DA3E4A76-6F1A-4CDC-AD3C-E953EDE191DB}" type="pres">
      <dgm:prSet presAssocID="{D5061297-A841-4757-ABEB-930055A91AD5}" presName="compositeShape" presStyleCnt="0">
        <dgm:presLayoutVars>
          <dgm:chMax val="7"/>
          <dgm:dir/>
          <dgm:resizeHandles val="exact"/>
        </dgm:presLayoutVars>
      </dgm:prSet>
      <dgm:spPr/>
    </dgm:pt>
    <dgm:pt modelId="{4974FE45-5FCF-4C21-8A70-0ADF91C6335D}" type="pres">
      <dgm:prSet presAssocID="{D5061297-A841-4757-ABEB-930055A91AD5}" presName="wedge1" presStyleLbl="node1" presStyleIdx="0" presStyleCnt="3" custLinFactNeighborX="-9798" custLinFactNeighborY="-10208"/>
      <dgm:spPr/>
      <dgm:t>
        <a:bodyPr/>
        <a:lstStyle/>
        <a:p>
          <a:endParaRPr lang="zh-TW" altLang="en-US"/>
        </a:p>
      </dgm:t>
    </dgm:pt>
    <dgm:pt modelId="{49C17B9C-5AD5-4180-A2DE-565944A6BA59}" type="pres">
      <dgm:prSet presAssocID="{D5061297-A841-4757-ABEB-930055A91AD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BF9AFAD-61A9-42AA-9133-1E5AB3E07B8C}" type="pres">
      <dgm:prSet presAssocID="{D5061297-A841-4757-ABEB-930055A91AD5}" presName="wedge2" presStyleLbl="node1" presStyleIdx="1" presStyleCnt="3" custLinFactNeighborX="-4821" custLinFactNeighborY="-13079"/>
      <dgm:spPr/>
      <dgm:t>
        <a:bodyPr/>
        <a:lstStyle/>
        <a:p>
          <a:endParaRPr lang="zh-TW" altLang="en-US"/>
        </a:p>
      </dgm:t>
    </dgm:pt>
    <dgm:pt modelId="{FAD7EC23-CD23-4EE0-9FCA-0DDC17183A37}" type="pres">
      <dgm:prSet presAssocID="{D5061297-A841-4757-ABEB-930055A91AD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993DF46-B621-411E-80F7-981CE3799EEA}" type="pres">
      <dgm:prSet presAssocID="{D5061297-A841-4757-ABEB-930055A91AD5}" presName="wedge3" presStyleLbl="node1" presStyleIdx="2" presStyleCnt="3" custLinFactNeighborX="-4821" custLinFactNeighborY="-13079"/>
      <dgm:spPr/>
      <dgm:t>
        <a:bodyPr/>
        <a:lstStyle/>
        <a:p>
          <a:endParaRPr lang="zh-TW" altLang="en-US"/>
        </a:p>
      </dgm:t>
    </dgm:pt>
    <dgm:pt modelId="{EF22916E-82FD-4210-BCD7-88B25B9EADD6}" type="pres">
      <dgm:prSet presAssocID="{D5061297-A841-4757-ABEB-930055A91AD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7F4018C-4652-4AA5-9D51-49CFA08CE3B6}" type="presOf" srcId="{A6320970-69C4-4D5B-9343-42C5805EFCD6}" destId="{8BF9AFAD-61A9-42AA-9133-1E5AB3E07B8C}" srcOrd="0" destOrd="0" presId="urn:microsoft.com/office/officeart/2005/8/layout/chart3"/>
    <dgm:cxn modelId="{7EF945E7-CA7A-4512-A9B2-3A54283C4EEA}" type="presOf" srcId="{14A8F57F-8E61-45C6-8093-397042ADF6A0}" destId="{EF22916E-82FD-4210-BCD7-88B25B9EADD6}" srcOrd="1" destOrd="0" presId="urn:microsoft.com/office/officeart/2005/8/layout/chart3"/>
    <dgm:cxn modelId="{1524F418-561E-4790-8DD9-010722AA8364}" srcId="{D5061297-A841-4757-ABEB-930055A91AD5}" destId="{A6320970-69C4-4D5B-9343-42C5805EFCD6}" srcOrd="1" destOrd="0" parTransId="{FFE6D604-4FF2-433A-B014-7F12D99F04B7}" sibTransId="{5F83FDC2-5B30-49A2-A40A-79A62588BF03}"/>
    <dgm:cxn modelId="{F9D88213-F2F9-4D7C-8D31-73100DDBE495}" type="presOf" srcId="{14A8F57F-8E61-45C6-8093-397042ADF6A0}" destId="{0993DF46-B621-411E-80F7-981CE3799EEA}" srcOrd="0" destOrd="0" presId="urn:microsoft.com/office/officeart/2005/8/layout/chart3"/>
    <dgm:cxn modelId="{8EE8FCEF-70C7-4EB2-AC78-2596F0B103E3}" srcId="{D5061297-A841-4757-ABEB-930055A91AD5}" destId="{172E9381-E760-4B61-814C-3F29D6B569C4}" srcOrd="0" destOrd="0" parTransId="{2AF94AA4-679A-45B7-82E5-C66EC0A210AA}" sibTransId="{9B5CF6AF-F403-4E01-B049-1D2275F70D33}"/>
    <dgm:cxn modelId="{C9956BDC-E49F-4963-AACD-18127DB8028D}" type="presOf" srcId="{A6320970-69C4-4D5B-9343-42C5805EFCD6}" destId="{FAD7EC23-CD23-4EE0-9FCA-0DDC17183A37}" srcOrd="1" destOrd="0" presId="urn:microsoft.com/office/officeart/2005/8/layout/chart3"/>
    <dgm:cxn modelId="{633B70E6-0EAE-4865-B1A1-B6D477073526}" type="presOf" srcId="{D5061297-A841-4757-ABEB-930055A91AD5}" destId="{DA3E4A76-6F1A-4CDC-AD3C-E953EDE191DB}" srcOrd="0" destOrd="0" presId="urn:microsoft.com/office/officeart/2005/8/layout/chart3"/>
    <dgm:cxn modelId="{A04568F2-97F5-4C7D-A3C6-703311333B4C}" srcId="{D5061297-A841-4757-ABEB-930055A91AD5}" destId="{14A8F57F-8E61-45C6-8093-397042ADF6A0}" srcOrd="2" destOrd="0" parTransId="{B67D7BE5-C61F-4A26-8A9B-9D01BAB878C4}" sibTransId="{978930CF-24AE-441A-A829-7BCFBDEBB386}"/>
    <dgm:cxn modelId="{E8B82D9A-9EEC-441F-9189-3F7D388FCD83}" type="presOf" srcId="{172E9381-E760-4B61-814C-3F29D6B569C4}" destId="{49C17B9C-5AD5-4180-A2DE-565944A6BA59}" srcOrd="1" destOrd="0" presId="urn:microsoft.com/office/officeart/2005/8/layout/chart3"/>
    <dgm:cxn modelId="{347BE7C7-FB2D-455F-B322-5C8D6580E98B}" type="presOf" srcId="{172E9381-E760-4B61-814C-3F29D6B569C4}" destId="{4974FE45-5FCF-4C21-8A70-0ADF91C6335D}" srcOrd="0" destOrd="0" presId="urn:microsoft.com/office/officeart/2005/8/layout/chart3"/>
    <dgm:cxn modelId="{B4A84800-995C-47D5-BAE3-A3A2ED44E066}" type="presParOf" srcId="{DA3E4A76-6F1A-4CDC-AD3C-E953EDE191DB}" destId="{4974FE45-5FCF-4C21-8A70-0ADF91C6335D}" srcOrd="0" destOrd="0" presId="urn:microsoft.com/office/officeart/2005/8/layout/chart3"/>
    <dgm:cxn modelId="{1FA60EC8-8733-4DC7-A7E0-F00DFF840591}" type="presParOf" srcId="{DA3E4A76-6F1A-4CDC-AD3C-E953EDE191DB}" destId="{49C17B9C-5AD5-4180-A2DE-565944A6BA59}" srcOrd="1" destOrd="0" presId="urn:microsoft.com/office/officeart/2005/8/layout/chart3"/>
    <dgm:cxn modelId="{984329BE-4529-470E-B0C0-35DFC40E72C6}" type="presParOf" srcId="{DA3E4A76-6F1A-4CDC-AD3C-E953EDE191DB}" destId="{8BF9AFAD-61A9-42AA-9133-1E5AB3E07B8C}" srcOrd="2" destOrd="0" presId="urn:microsoft.com/office/officeart/2005/8/layout/chart3"/>
    <dgm:cxn modelId="{367DED5E-C282-4152-838F-4F5A97A021E1}" type="presParOf" srcId="{DA3E4A76-6F1A-4CDC-AD3C-E953EDE191DB}" destId="{FAD7EC23-CD23-4EE0-9FCA-0DDC17183A37}" srcOrd="3" destOrd="0" presId="urn:microsoft.com/office/officeart/2005/8/layout/chart3"/>
    <dgm:cxn modelId="{FE1DF534-2946-4E56-907D-FF7490E0EC3E}" type="presParOf" srcId="{DA3E4A76-6F1A-4CDC-AD3C-E953EDE191DB}" destId="{0993DF46-B621-411E-80F7-981CE3799EEA}" srcOrd="4" destOrd="0" presId="urn:microsoft.com/office/officeart/2005/8/layout/chart3"/>
    <dgm:cxn modelId="{17BB1496-26FC-4DAC-8865-A008BD845D90}" type="presParOf" srcId="{DA3E4A76-6F1A-4CDC-AD3C-E953EDE191DB}" destId="{EF22916E-82FD-4210-BCD7-88B25B9EADD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4FE45-5FCF-4C21-8A70-0ADF91C6335D}">
      <dsp:nvSpPr>
        <dsp:cNvPr id="0" name=""/>
        <dsp:cNvSpPr/>
      </dsp:nvSpPr>
      <dsp:spPr>
        <a:xfrm>
          <a:off x="1230276" y="-112925"/>
          <a:ext cx="5198445" cy="5198445"/>
        </a:xfrm>
        <a:prstGeom prst="pie">
          <a:avLst>
            <a:gd name="adj1" fmla="val 16200000"/>
            <a:gd name="adj2" fmla="val 1800000"/>
          </a:avLst>
        </a:prstGeom>
        <a:solidFill>
          <a:srgbClr val="DC5130">
            <a:alpha val="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F74044062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(</a:t>
          </a:r>
          <a:r>
            <a:rPr lang="zh-TW" altLang="en-US" sz="2400" kern="1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毛可可</a:t>
          </a:r>
          <a:r>
            <a:rPr lang="en-US" altLang="zh-TW" sz="2400" kern="1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)</a:t>
          </a:r>
          <a:r>
            <a:rPr lang="zh-TW" altLang="en-US" sz="2400" kern="1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      陳奕諠</a:t>
          </a:r>
          <a:endParaRPr lang="en-US" altLang="zh-TW" sz="2400" kern="1200" dirty="0" smtClean="0">
            <a:solidFill>
              <a:schemeClr val="bg1"/>
            </a:solidFill>
            <a:latin typeface="Adobe 繁黑體 Std B" panose="020B0700000000000000" pitchFamily="34" charset="-120"/>
            <a:ea typeface="Adobe 繁黑體 Std B" panose="020B0700000000000000" pitchFamily="34" charset="-120"/>
          </a:endParaRPr>
        </a:p>
      </dsp:txBody>
      <dsp:txXfrm>
        <a:off x="4056621" y="846311"/>
        <a:ext cx="1763758" cy="1732815"/>
      </dsp:txXfrm>
    </dsp:sp>
    <dsp:sp modelId="{8BF9AFAD-61A9-42AA-9133-1E5AB3E07B8C}">
      <dsp:nvSpPr>
        <dsp:cNvPr id="0" name=""/>
        <dsp:cNvSpPr/>
      </dsp:nvSpPr>
      <dsp:spPr>
        <a:xfrm>
          <a:off x="1221035" y="-107456"/>
          <a:ext cx="5198445" cy="5198445"/>
        </a:xfrm>
        <a:prstGeom prst="pie">
          <a:avLst>
            <a:gd name="adj1" fmla="val 1800000"/>
            <a:gd name="adj2" fmla="val 9000000"/>
          </a:avLst>
        </a:prstGeom>
        <a:solidFill>
          <a:srgbClr val="DC5130">
            <a:alpha val="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F74044062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吳孟純</a:t>
          </a:r>
          <a:endParaRPr lang="zh-TW" altLang="en-US" sz="2400" kern="1200" dirty="0"/>
        </a:p>
      </dsp:txBody>
      <dsp:txXfrm>
        <a:off x="2644419" y="3172514"/>
        <a:ext cx="2351677" cy="1609042"/>
      </dsp:txXfrm>
    </dsp:sp>
    <dsp:sp modelId="{0993DF46-B621-411E-80F7-981CE3799EEA}">
      <dsp:nvSpPr>
        <dsp:cNvPr id="0" name=""/>
        <dsp:cNvSpPr/>
      </dsp:nvSpPr>
      <dsp:spPr>
        <a:xfrm>
          <a:off x="1221035" y="-107456"/>
          <a:ext cx="5198445" cy="5198445"/>
        </a:xfrm>
        <a:prstGeom prst="pie">
          <a:avLst>
            <a:gd name="adj1" fmla="val 9000000"/>
            <a:gd name="adj2" fmla="val 16200000"/>
          </a:avLst>
        </a:prstGeom>
        <a:solidFill>
          <a:srgbClr val="DC5130">
            <a:alpha val="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F74046234</a:t>
          </a:r>
          <a:r>
            <a:rPr lang="zh-TW" altLang="en-US" sz="2400" kern="1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rPr>
            <a:t>吳貞頤</a:t>
          </a:r>
          <a:endParaRPr lang="zh-TW" altLang="en-US" sz="2400" kern="1200" dirty="0"/>
        </a:p>
      </dsp:txBody>
      <dsp:txXfrm>
        <a:off x="1778011" y="913666"/>
        <a:ext cx="1763758" cy="1732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393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065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00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67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80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67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316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78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03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66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06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1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B4D4E-4A09-442F-8AA9-44D33FE131BF}" type="datetimeFigureOut">
              <a:rPr lang="zh-TW" altLang="en-US" smtClean="0"/>
              <a:t>2017/6/15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F55A5-7A37-41D6-8594-ED0DB9D511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9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714332" y="5317609"/>
            <a:ext cx="7610476" cy="1219200"/>
          </a:xfrm>
          <a:prstGeom prst="roundRect">
            <a:avLst/>
          </a:prstGeom>
          <a:solidFill>
            <a:schemeClr val="bg2">
              <a:lumMod val="2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52450" y="2476500"/>
            <a:ext cx="8086725" cy="21416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14332" y="3036565"/>
            <a:ext cx="8458243" cy="2169502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88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毛可可養生</a:t>
            </a:r>
            <a:r>
              <a:rPr lang="en-US" altLang="zh-TW" sz="8600" dirty="0" smtClean="0">
                <a:solidFill>
                  <a:schemeClr val="bg1"/>
                </a:solidFill>
                <a:latin typeface="Britannic Bold" panose="020B0903060703020204" pitchFamily="34" charset="0"/>
                <a:ea typeface="Adobe 繁黑體 Std B" panose="020B0700000000000000" pitchFamily="34" charset="-120"/>
              </a:rPr>
              <a:t>BREAKFAST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　　　</a:t>
            </a:r>
            <a:r>
              <a:rPr lang="en-US" altLang="zh-TW" sz="49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——</a:t>
            </a:r>
            <a:r>
              <a:rPr lang="zh-TW" altLang="en-US" sz="49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多人點餐系統</a:t>
            </a:r>
            <a:endParaRPr lang="zh-TW" altLang="en-US" sz="4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07774" y="5474175"/>
            <a:ext cx="9144000" cy="471379"/>
          </a:xfrm>
        </p:spPr>
        <p:txBody>
          <a:bodyPr/>
          <a:lstStyle/>
          <a:p>
            <a:pPr algn="l"/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第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19</a:t>
            </a:r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組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33316"/>
              </p:ext>
            </p:extLst>
          </p:nvPr>
        </p:nvGraphicFramePr>
        <p:xfrm>
          <a:off x="1007775" y="5995363"/>
          <a:ext cx="7089747" cy="304800"/>
        </p:xfrm>
        <a:graphic>
          <a:graphicData uri="http://schemas.openxmlformats.org/drawingml/2006/table">
            <a:tbl>
              <a:tblPr/>
              <a:tblGrid>
                <a:gridCol w="2363249">
                  <a:extLst>
                    <a:ext uri="{9D8B030D-6E8A-4147-A177-3AD203B41FA5}">
                      <a16:colId xmlns:a16="http://schemas.microsoft.com/office/drawing/2014/main" val="168456763"/>
                    </a:ext>
                  </a:extLst>
                </a:gridCol>
                <a:gridCol w="2363249">
                  <a:extLst>
                    <a:ext uri="{9D8B030D-6E8A-4147-A177-3AD203B41FA5}">
                      <a16:colId xmlns:a16="http://schemas.microsoft.com/office/drawing/2014/main" val="3353212008"/>
                    </a:ext>
                  </a:extLst>
                </a:gridCol>
                <a:gridCol w="2363249">
                  <a:extLst>
                    <a:ext uri="{9D8B030D-6E8A-4147-A177-3AD203B41FA5}">
                      <a16:colId xmlns:a16="http://schemas.microsoft.com/office/drawing/2014/main" val="3171509186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F74044062_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陳奕諠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F74041129_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吳孟純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F74046234_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effectLst/>
                          <a:latin typeface="Adobe 繁黑體 Std B" panose="020B0700000000000000" pitchFamily="34" charset="-120"/>
                          <a:ea typeface="Adobe 繁黑體 Std B" panose="020B0700000000000000" pitchFamily="34" charset="-120"/>
                        </a:rPr>
                        <a:t>吳貞頤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898663"/>
                  </a:ext>
                </a:extLst>
              </a:tr>
            </a:tbl>
          </a:graphicData>
        </a:graphic>
      </p:graphicFrame>
      <p:grpSp>
        <p:nvGrpSpPr>
          <p:cNvPr id="15" name="群組 14"/>
          <p:cNvGrpSpPr/>
          <p:nvPr/>
        </p:nvGrpSpPr>
        <p:grpSpPr>
          <a:xfrm rot="20298226">
            <a:off x="10366023" y="-312696"/>
            <a:ext cx="2489900" cy="2489893"/>
            <a:chOff x="9681495" y="-7897"/>
            <a:chExt cx="2489900" cy="2489893"/>
          </a:xfrm>
          <a:solidFill>
            <a:schemeClr val="tx2">
              <a:lumMod val="75000"/>
              <a:alpha val="89000"/>
            </a:schemeClr>
          </a:solidFill>
        </p:grpSpPr>
        <p:sp>
          <p:nvSpPr>
            <p:cNvPr id="8" name="矩形 7"/>
            <p:cNvSpPr/>
            <p:nvPr/>
          </p:nvSpPr>
          <p:spPr>
            <a:xfrm rot="2700000">
              <a:off x="11521023" y="-7896"/>
              <a:ext cx="650370" cy="650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 rot="2700000">
              <a:off x="10601260" y="-7895"/>
              <a:ext cx="650370" cy="650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 rot="2700000">
              <a:off x="11521025" y="911866"/>
              <a:ext cx="650370" cy="650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10601260" y="911865"/>
              <a:ext cx="650370" cy="650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9681495" y="-7897"/>
              <a:ext cx="650370" cy="650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9681496" y="936770"/>
              <a:ext cx="650370" cy="650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10601260" y="1831626"/>
              <a:ext cx="650370" cy="650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688" y="2214152"/>
            <a:ext cx="3202171" cy="44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997302" y="5277541"/>
            <a:ext cx="3931920" cy="567674"/>
          </a:xfrm>
          <a:prstGeom prst="rect">
            <a:avLst/>
          </a:prstGeom>
          <a:solidFill>
            <a:schemeClr val="tx2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513230" y="558799"/>
            <a:ext cx="3931920" cy="644967"/>
          </a:xfrm>
          <a:prstGeom prst="rect">
            <a:avLst/>
          </a:prstGeom>
          <a:solidFill>
            <a:schemeClr val="tx2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077" y="878840"/>
            <a:ext cx="5065591" cy="383324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70" y="1584960"/>
            <a:ext cx="4994537" cy="37744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22" y="4373233"/>
            <a:ext cx="3738364" cy="2139327"/>
          </a:xfrm>
          <a:prstGeom prst="rect">
            <a:avLst/>
          </a:prstGeom>
        </p:spPr>
      </p:pic>
      <p:sp>
        <p:nvSpPr>
          <p:cNvPr id="4" name="內容版面配置區 2"/>
          <p:cNvSpPr txBox="1">
            <a:spLocks/>
          </p:cNvSpPr>
          <p:nvPr/>
        </p:nvSpPr>
        <p:spPr>
          <a:xfrm>
            <a:off x="655320" y="264161"/>
            <a:ext cx="3489960" cy="1320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6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6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</a:t>
            </a:r>
            <a:endParaRPr lang="en-US" altLang="zh-TW" sz="60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702040" y="4993927"/>
            <a:ext cx="3489960" cy="1320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6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6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</a:t>
            </a:r>
            <a:endParaRPr lang="en-US" altLang="zh-TW" sz="60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183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-66885" y="603770"/>
            <a:ext cx="3588152" cy="5455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2063" y="249378"/>
            <a:ext cx="3664353" cy="1063953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端架構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495195" y="435275"/>
            <a:ext cx="6134582" cy="56323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4000" dirty="0" smtClean="0">
                <a:solidFill>
                  <a:schemeClr val="bg1"/>
                </a:solidFill>
              </a:rPr>
              <a:t>Server(main)</a:t>
            </a:r>
          </a:p>
          <a:p>
            <a:endParaRPr lang="en-US" altLang="zh-TW" sz="4000" dirty="0" smtClean="0">
              <a:solidFill>
                <a:schemeClr val="bg1"/>
              </a:solidFill>
            </a:endParaRPr>
          </a:p>
          <a:p>
            <a:endParaRPr lang="en-US" altLang="zh-TW" sz="4000" dirty="0" smtClean="0">
              <a:solidFill>
                <a:schemeClr val="bg1"/>
              </a:solidFill>
            </a:endParaRPr>
          </a:p>
          <a:p>
            <a:endParaRPr lang="en-US" altLang="zh-TW" sz="4000" dirty="0">
              <a:solidFill>
                <a:schemeClr val="bg1"/>
              </a:solidFill>
            </a:endParaRPr>
          </a:p>
          <a:p>
            <a:endParaRPr lang="en-US" altLang="zh-TW" sz="4000" dirty="0" smtClean="0">
              <a:solidFill>
                <a:schemeClr val="bg1"/>
              </a:solidFill>
            </a:endParaRPr>
          </a:p>
          <a:p>
            <a:endParaRPr lang="en-US" altLang="zh-TW" sz="4000" dirty="0">
              <a:solidFill>
                <a:schemeClr val="bg1"/>
              </a:solidFill>
            </a:endParaRPr>
          </a:p>
          <a:p>
            <a:endParaRPr lang="en-US" altLang="zh-TW" sz="4000" dirty="0" smtClean="0">
              <a:solidFill>
                <a:schemeClr val="bg1"/>
              </a:solidFill>
            </a:endParaRPr>
          </a:p>
          <a:p>
            <a:endParaRPr lang="en-US" altLang="zh-TW" sz="4000" dirty="0">
              <a:solidFill>
                <a:schemeClr val="bg1"/>
              </a:solidFill>
            </a:endParaRPr>
          </a:p>
          <a:p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485181" y="1308369"/>
            <a:ext cx="4994124" cy="8309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Static </a:t>
            </a:r>
            <a:r>
              <a:rPr lang="en-US" altLang="zh-TW" sz="2400" dirty="0" err="1" smtClean="0">
                <a:solidFill>
                  <a:schemeClr val="bg1"/>
                </a:solidFill>
              </a:rPr>
              <a:t>ArrayList</a:t>
            </a:r>
            <a:r>
              <a:rPr lang="en-US" altLang="zh-TW" sz="2400" dirty="0" smtClean="0">
                <a:solidFill>
                  <a:schemeClr val="bg1"/>
                </a:solidFill>
              </a:rPr>
              <a:t>&lt;</a:t>
            </a:r>
            <a:r>
              <a:rPr lang="en-US" altLang="zh-TW" sz="2400" dirty="0" err="1" smtClean="0">
                <a:solidFill>
                  <a:schemeClr val="bg1"/>
                </a:solidFill>
              </a:rPr>
              <a:t>Client_info</a:t>
            </a:r>
            <a:r>
              <a:rPr lang="en-US" altLang="zh-TW" sz="2400" dirty="0" smtClean="0">
                <a:solidFill>
                  <a:schemeClr val="bg1"/>
                </a:solidFill>
              </a:rPr>
              <a:t>&gt; </a:t>
            </a:r>
            <a:r>
              <a:rPr lang="en-US" altLang="zh-TW" sz="2400" dirty="0" err="1" smtClean="0">
                <a:solidFill>
                  <a:schemeClr val="bg1"/>
                </a:solidFill>
              </a:rPr>
              <a:t>Client_list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r>
              <a:rPr lang="en-US" altLang="zh-TW" sz="2400" dirty="0" smtClean="0">
                <a:solidFill>
                  <a:schemeClr val="bg1"/>
                </a:solidFill>
              </a:rPr>
              <a:t>Static </a:t>
            </a:r>
            <a:r>
              <a:rPr lang="en-US" altLang="zh-TW" sz="2400" dirty="0" err="1" smtClean="0">
                <a:solidFill>
                  <a:schemeClr val="bg1"/>
                </a:solidFill>
              </a:rPr>
              <a:t>client_num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肘形接點 6"/>
          <p:cNvCxnSpPr/>
          <p:nvPr/>
        </p:nvCxnSpPr>
        <p:spPr>
          <a:xfrm rot="10800000" flipV="1">
            <a:off x="3541856" y="1097163"/>
            <a:ext cx="1932753" cy="664668"/>
          </a:xfrm>
          <a:prstGeom prst="bentConnector3">
            <a:avLst>
              <a:gd name="adj1" fmla="val 50000"/>
            </a:avLst>
          </a:prstGeom>
          <a:ln w="57150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485181" y="2374266"/>
            <a:ext cx="4994124" cy="341632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err="1" smtClean="0">
                <a:solidFill>
                  <a:schemeClr val="bg1"/>
                </a:solidFill>
              </a:rPr>
              <a:t>Frame_server</a:t>
            </a:r>
            <a:r>
              <a:rPr lang="en-US" altLang="zh-TW" sz="2400" dirty="0" smtClean="0">
                <a:solidFill>
                  <a:schemeClr val="bg1"/>
                </a:solidFill>
              </a:rPr>
              <a:t> (</a:t>
            </a:r>
            <a:r>
              <a:rPr lang="en-US" altLang="zh-TW" sz="2400" dirty="0" err="1" smtClean="0">
                <a:solidFill>
                  <a:schemeClr val="bg1"/>
                </a:solidFill>
              </a:rPr>
              <a:t>JFrame</a:t>
            </a:r>
            <a:r>
              <a:rPr lang="en-US" altLang="zh-TW" sz="2400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endParaRPr lang="en-US" altLang="zh-TW" sz="2400" dirty="0" smtClean="0">
              <a:solidFill>
                <a:schemeClr val="bg1"/>
              </a:solidFill>
            </a:endParaRPr>
          </a:p>
          <a:p>
            <a:endParaRPr lang="en-US" altLang="zh-TW" sz="2400" dirty="0" smtClean="0">
              <a:solidFill>
                <a:schemeClr val="bg1"/>
              </a:solidFill>
            </a:endParaRPr>
          </a:p>
          <a:p>
            <a:endParaRPr lang="en-US" altLang="zh-TW" sz="2400" dirty="0" smtClean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endParaRPr lang="en-US" altLang="zh-TW" sz="2400" dirty="0">
              <a:solidFill>
                <a:schemeClr val="bg1"/>
              </a:solidFill>
            </a:endParaRPr>
          </a:p>
          <a:p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597329" y="2888033"/>
            <a:ext cx="4769827" cy="286232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display_client</a:t>
            </a:r>
            <a:r>
              <a:rPr lang="en-US" altLang="zh-TW" dirty="0" smtClean="0">
                <a:solidFill>
                  <a:schemeClr val="bg1"/>
                </a:solidFill>
              </a:rPr>
              <a:t> (</a:t>
            </a:r>
            <a:r>
              <a:rPr lang="en-US" altLang="zh-TW" dirty="0" err="1" smtClean="0">
                <a:solidFill>
                  <a:schemeClr val="bg1"/>
                </a:solidFill>
              </a:rPr>
              <a:t>JPanel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685037" y="3401800"/>
            <a:ext cx="4594410" cy="23083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clientContainer</a:t>
            </a:r>
            <a:r>
              <a:rPr lang="en-US" altLang="zh-TW" dirty="0" smtClean="0">
                <a:solidFill>
                  <a:schemeClr val="bg1"/>
                </a:solidFill>
              </a:rPr>
              <a:t> (</a:t>
            </a:r>
            <a:r>
              <a:rPr lang="en-US" altLang="zh-TW" dirty="0" err="1" smtClean="0">
                <a:solidFill>
                  <a:schemeClr val="bg1"/>
                </a:solidFill>
              </a:rPr>
              <a:t>JScrollPane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685037" y="3850661"/>
            <a:ext cx="4493328" cy="175432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clientContainer_in</a:t>
            </a:r>
            <a:r>
              <a:rPr lang="en-US" altLang="zh-TW" dirty="0" smtClean="0">
                <a:solidFill>
                  <a:schemeClr val="bg1"/>
                </a:solidFill>
              </a:rPr>
              <a:t> (</a:t>
            </a:r>
            <a:r>
              <a:rPr lang="en-US" altLang="zh-TW" dirty="0" err="1" smtClean="0">
                <a:solidFill>
                  <a:schemeClr val="bg1"/>
                </a:solidFill>
              </a:rPr>
              <a:t>JPanel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685037" y="4287208"/>
            <a:ext cx="4493328" cy="12003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Panel_clientItem</a:t>
            </a:r>
            <a:r>
              <a:rPr lang="en-US" altLang="zh-TW" dirty="0" smtClean="0">
                <a:solidFill>
                  <a:schemeClr val="bg1"/>
                </a:solidFill>
              </a:rPr>
              <a:t> (</a:t>
            </a:r>
            <a:r>
              <a:rPr lang="en-US" altLang="zh-TW" dirty="0" err="1" smtClean="0">
                <a:solidFill>
                  <a:schemeClr val="bg1"/>
                </a:solidFill>
              </a:rPr>
              <a:t>JPanel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033430" y="4840133"/>
            <a:ext cx="776702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JLabel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939250" y="4840133"/>
            <a:ext cx="776702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JLabel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845070" y="4840133"/>
            <a:ext cx="776702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JLabel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918050" y="4538017"/>
            <a:ext cx="946380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JButton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924436" y="4973492"/>
            <a:ext cx="946380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JButton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202752" y="1530999"/>
            <a:ext cx="2339102" cy="46166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等待客戶端連</a:t>
            </a:r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線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20990" y="2360548"/>
            <a:ext cx="3570208" cy="120032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新增</a:t>
            </a:r>
            <a:r>
              <a:rPr lang="en-US" altLang="zh-TW" sz="2400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ServerThread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控制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等待客戶端傳送個人資訊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並記錄於</a:t>
            </a:r>
            <a:r>
              <a:rPr lang="en-US" altLang="zh-TW" sz="2400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client_list</a:t>
            </a:r>
            <a:endParaRPr lang="zh-TW" altLang="en-US" sz="24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41005" y="3990986"/>
            <a:ext cx="3862595" cy="230832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新增一個</a:t>
            </a:r>
            <a:r>
              <a:rPr lang="en-US" altLang="zh-TW" sz="2400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Panel_clientItem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以顯示連線的客戶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放進</a:t>
            </a:r>
            <a:r>
              <a:rPr lang="en-US" altLang="zh-TW" sz="2400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clientContainer_in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刷新</a:t>
            </a:r>
            <a:r>
              <a:rPr lang="en-US" altLang="zh-TW" sz="2400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clientContainer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讓新的</a:t>
            </a:r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傳送的資訊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顯示於</a:t>
            </a:r>
            <a:r>
              <a:rPr lang="en-US" altLang="zh-TW" sz="2400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Frame_server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中</a:t>
            </a:r>
            <a:endParaRPr lang="zh-TW" altLang="en-US" sz="24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37" name="直線單箭頭接點 36"/>
          <p:cNvCxnSpPr>
            <a:stCxn id="31" idx="2"/>
          </p:cNvCxnSpPr>
          <p:nvPr/>
        </p:nvCxnSpPr>
        <p:spPr>
          <a:xfrm>
            <a:off x="2372303" y="1992664"/>
            <a:ext cx="0" cy="36788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2362150" y="3599952"/>
            <a:ext cx="0" cy="36788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接點 40"/>
          <p:cNvCxnSpPr/>
          <p:nvPr/>
        </p:nvCxnSpPr>
        <p:spPr>
          <a:xfrm flipV="1">
            <a:off x="4315492" y="3599952"/>
            <a:ext cx="2180755" cy="1564700"/>
          </a:xfrm>
          <a:prstGeom prst="bentConnector3">
            <a:avLst>
              <a:gd name="adj1" fmla="val 50000"/>
            </a:avLst>
          </a:prstGeom>
          <a:ln w="57150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/>
          <p:cNvCxnSpPr/>
          <p:nvPr/>
        </p:nvCxnSpPr>
        <p:spPr>
          <a:xfrm flipV="1">
            <a:off x="4112915" y="1530999"/>
            <a:ext cx="2372265" cy="1405704"/>
          </a:xfrm>
          <a:prstGeom prst="bentConnector3">
            <a:avLst>
              <a:gd name="adj1" fmla="val 50000"/>
            </a:avLst>
          </a:prstGeom>
          <a:ln w="57150" cap="rnd">
            <a:solidFill>
              <a:schemeClr val="bg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66885" y="603770"/>
            <a:ext cx="3588152" cy="5455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352063" y="249378"/>
            <a:ext cx="3664353" cy="1063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端架構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016416" y="249378"/>
            <a:ext cx="3916457" cy="46166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Client(main)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建立視窗</a:t>
            </a:r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(Test)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016417" y="896380"/>
            <a:ext cx="3916456" cy="156966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Test(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包含</a:t>
            </a:r>
            <a:r>
              <a:rPr lang="en-US" altLang="zh-TW" sz="2400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JFrame</a:t>
            </a:r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pPr algn="ctr"/>
            <a:endParaRPr lang="en-US" altLang="zh-TW" sz="24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41384" y="1358043"/>
            <a:ext cx="1691489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cardPanel</a:t>
            </a:r>
            <a:endParaRPr lang="en-US" altLang="zh-TW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裝著全部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Panel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16416" y="1496543"/>
            <a:ext cx="1329210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Btnlistener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5345626" y="1791529"/>
            <a:ext cx="895758" cy="5427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470339" y="14733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控制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391981" y="1471182"/>
            <a:ext cx="1511952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首先顯示</a:t>
            </a:r>
            <a:endParaRPr lang="en-US" altLang="zh-TW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Start(</a:t>
            </a:r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JPanel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865295" y="3335700"/>
            <a:ext cx="3217547" cy="175432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Frame_check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JFrame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輸入電話按下“送出”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button</a:t>
            </a: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建立連線連接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傳送點單與聯絡電話</a:t>
            </a:r>
            <a:endParaRPr lang="en-US" altLang="zh-TW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新增一個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thread</a:t>
            </a: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以等待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傳送取餐通知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69838" y="2631168"/>
            <a:ext cx="2031325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Howto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JPanel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顯示點餐使用說明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875651" y="2515523"/>
            <a:ext cx="2177199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Panel_wait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JPanel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296967" y="1542709"/>
            <a:ext cx="2755883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Panel_done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(</a:t>
            </a:r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JPanel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)</a:t>
            </a:r>
          </a:p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按下取餐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button</a:t>
            </a:r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結束程式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553421" y="2085130"/>
            <a:ext cx="2842445" cy="369332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Static Cart[] </a:t>
            </a:r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紀錄客戶點單</a:t>
            </a:r>
            <a:endParaRPr lang="en-US" altLang="zh-TW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266909" y="3473209"/>
            <a:ext cx="3605474" cy="3139321"/>
            <a:chOff x="595042" y="3532914"/>
            <a:chExt cx="3605474" cy="3139321"/>
          </a:xfrm>
        </p:grpSpPr>
        <p:sp>
          <p:nvSpPr>
            <p:cNvPr id="17" name="文字方塊 16"/>
            <p:cNvSpPr txBox="1"/>
            <p:nvPr/>
          </p:nvSpPr>
          <p:spPr>
            <a:xfrm>
              <a:off x="595042" y="3532914"/>
              <a:ext cx="3605474" cy="3139321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 err="1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Panel_menu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(</a:t>
              </a:r>
              <a:r>
                <a:rPr lang="en-US" altLang="zh-TW" dirty="0" err="1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JPanel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)</a:t>
              </a:r>
            </a:p>
            <a:p>
              <a:pPr algn="ctr"/>
              <a:r>
                <a:rPr lang="en-US" altLang="zh-TW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5</a:t>
              </a:r>
              <a:r>
                <a:rPr lang="zh-TW" altLang="en-US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個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button</a:t>
              </a:r>
              <a:r>
                <a:rPr lang="zh-TW" altLang="en-US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供使用者查看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5</a:t>
              </a:r>
              <a:r>
                <a:rPr lang="zh-TW" altLang="en-US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個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panel</a:t>
              </a:r>
            </a:p>
            <a:p>
              <a:pPr algn="ctr"/>
              <a:r>
                <a:rPr lang="zh-TW" altLang="en-US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各包含不同餐點類別</a:t>
              </a:r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grpSp>
          <p:nvGrpSpPr>
            <p:cNvPr id="31" name="群組 30"/>
            <p:cNvGrpSpPr/>
            <p:nvPr/>
          </p:nvGrpSpPr>
          <p:grpSpPr>
            <a:xfrm>
              <a:off x="1228652" y="4467937"/>
              <a:ext cx="2292615" cy="1754326"/>
              <a:chOff x="1228652" y="4467937"/>
              <a:chExt cx="2292615" cy="1754326"/>
            </a:xfrm>
          </p:grpSpPr>
          <p:sp>
            <p:nvSpPr>
              <p:cNvPr id="26" name="文字方塊 25"/>
              <p:cNvSpPr txBox="1"/>
              <p:nvPr/>
            </p:nvSpPr>
            <p:spPr>
              <a:xfrm>
                <a:off x="1228652" y="4467937"/>
                <a:ext cx="2292615" cy="1754326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 smtClean="0">
                    <a:solidFill>
                      <a:schemeClr val="bg1"/>
                    </a:solidFill>
                    <a:latin typeface="Adobe 繁黑體 Std B" panose="020B0700000000000000" pitchFamily="34" charset="-120"/>
                    <a:ea typeface="Adobe 繁黑體 Std B" panose="020B0700000000000000" pitchFamily="34" charset="-120"/>
                  </a:rPr>
                  <a:t>5</a:t>
                </a:r>
                <a:r>
                  <a:rPr lang="zh-TW" altLang="en-US" dirty="0" smtClean="0">
                    <a:solidFill>
                      <a:schemeClr val="bg1"/>
                    </a:solidFill>
                    <a:latin typeface="Adobe 繁黑體 Std B" panose="020B0700000000000000" pitchFamily="34" charset="-120"/>
                    <a:ea typeface="Adobe 繁黑體 Std B" panose="020B0700000000000000" pitchFamily="34" charset="-120"/>
                  </a:rPr>
                  <a:t>種食物類別</a:t>
                </a:r>
                <a:r>
                  <a:rPr lang="en-US" altLang="zh-TW" dirty="0" smtClean="0">
                    <a:solidFill>
                      <a:schemeClr val="bg1"/>
                    </a:solidFill>
                    <a:latin typeface="Adobe 繁黑體 Std B" panose="020B0700000000000000" pitchFamily="34" charset="-120"/>
                    <a:ea typeface="Adobe 繁黑體 Std B" panose="020B0700000000000000" pitchFamily="34" charset="-120"/>
                  </a:rPr>
                  <a:t>(</a:t>
                </a:r>
                <a:r>
                  <a:rPr lang="en-US" altLang="zh-TW" dirty="0" err="1" smtClean="0">
                    <a:solidFill>
                      <a:schemeClr val="bg1"/>
                    </a:solidFill>
                    <a:latin typeface="Adobe 繁黑體 Std B" panose="020B0700000000000000" pitchFamily="34" charset="-120"/>
                    <a:ea typeface="Adobe 繁黑體 Std B" panose="020B0700000000000000" pitchFamily="34" charset="-120"/>
                  </a:rPr>
                  <a:t>JPanel</a:t>
                </a:r>
                <a:r>
                  <a:rPr lang="en-US" altLang="zh-TW" dirty="0" smtClean="0">
                    <a:solidFill>
                      <a:schemeClr val="bg1"/>
                    </a:solidFill>
                    <a:latin typeface="Adobe 繁黑體 Std B" panose="020B0700000000000000" pitchFamily="34" charset="-120"/>
                    <a:ea typeface="Adobe 繁黑體 Std B" panose="020B0700000000000000" pitchFamily="34" charset="-120"/>
                  </a:rPr>
                  <a:t>)</a:t>
                </a:r>
              </a:p>
              <a:p>
                <a:pPr algn="ctr"/>
                <a:endParaRPr lang="en-US" altLang="zh-TW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endParaRPr>
              </a:p>
              <a:p>
                <a:pPr algn="ctr"/>
                <a:endPara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endParaRPr>
              </a:p>
              <a:p>
                <a:pPr algn="ctr"/>
                <a:endParaRPr lang="en-US" altLang="zh-TW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endParaRPr>
              </a:p>
              <a:p>
                <a:pPr algn="ctr"/>
                <a:endPara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endParaRPr>
              </a:p>
              <a:p>
                <a:pPr algn="ctr"/>
                <a:endParaRPr lang="zh-TW" altLang="en-US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endParaRP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1333337" y="4859357"/>
                <a:ext cx="2071867" cy="1200329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dirty="0" err="1" smtClean="0">
                    <a:solidFill>
                      <a:schemeClr val="bg1"/>
                    </a:solidFill>
                  </a:rPr>
                  <a:t>Btn_food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zh-TW" dirty="0" err="1" smtClean="0">
                    <a:solidFill>
                      <a:schemeClr val="bg1"/>
                    </a:solidFill>
                  </a:rPr>
                  <a:t>JButton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altLang="zh-TW" dirty="0" smtClean="0">
                  <a:solidFill>
                    <a:schemeClr val="bg1"/>
                  </a:solidFill>
                </a:endParaRPr>
              </a:p>
              <a:p>
                <a:endParaRPr lang="en-US" altLang="zh-TW" dirty="0">
                  <a:solidFill>
                    <a:schemeClr val="bg1"/>
                  </a:solidFill>
                </a:endParaRPr>
              </a:p>
              <a:p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1454468" y="5206601"/>
                <a:ext cx="1829603" cy="369332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TW" dirty="0" err="1" smtClean="0">
                    <a:solidFill>
                      <a:schemeClr val="bg1"/>
                    </a:solidFill>
                  </a:rPr>
                  <a:t>Btn_add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zh-TW" dirty="0" err="1" smtClean="0">
                    <a:solidFill>
                      <a:schemeClr val="bg1"/>
                    </a:solidFill>
                  </a:rPr>
                  <a:t>JButton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)</a:t>
                </a: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1460656" y="5598021"/>
                <a:ext cx="1808765" cy="369332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TW" dirty="0" err="1" smtClean="0">
                    <a:solidFill>
                      <a:schemeClr val="bg1"/>
                    </a:solidFill>
                  </a:rPr>
                  <a:t>Btn_sub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zh-TW" dirty="0" err="1" smtClean="0">
                    <a:solidFill>
                      <a:schemeClr val="bg1"/>
                    </a:solidFill>
                  </a:rPr>
                  <a:t>JButton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)</a:t>
                </a:r>
              </a:p>
            </p:txBody>
          </p:sp>
        </p:grpSp>
        <p:sp>
          <p:nvSpPr>
            <p:cNvPr id="30" name="文字方塊 29"/>
            <p:cNvSpPr txBox="1"/>
            <p:nvPr/>
          </p:nvSpPr>
          <p:spPr>
            <a:xfrm>
              <a:off x="1333337" y="6266440"/>
              <a:ext cx="2071867" cy="369332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 err="1" smtClean="0">
                  <a:solidFill>
                    <a:schemeClr val="bg1"/>
                  </a:solidFill>
                </a:rPr>
                <a:t>CheckCart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(</a:t>
              </a:r>
              <a:r>
                <a:rPr lang="en-US" altLang="zh-TW" dirty="0" err="1" smtClean="0">
                  <a:solidFill>
                    <a:schemeClr val="bg1"/>
                  </a:solidFill>
                </a:rPr>
                <a:t>JButton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3988443" y="2919211"/>
            <a:ext cx="4756263" cy="3693319"/>
            <a:chOff x="4605698" y="2581386"/>
            <a:chExt cx="4756263" cy="3693319"/>
          </a:xfrm>
        </p:grpSpPr>
        <p:sp>
          <p:nvSpPr>
            <p:cNvPr id="21" name="文字方塊 20"/>
            <p:cNvSpPr txBox="1"/>
            <p:nvPr/>
          </p:nvSpPr>
          <p:spPr>
            <a:xfrm>
              <a:off x="4605698" y="2581386"/>
              <a:ext cx="4756263" cy="36933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Panel_cart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(</a:t>
              </a:r>
              <a:r>
                <a:rPr lang="en-US" altLang="zh-TW" dirty="0" err="1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JPanel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)</a:t>
              </a: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674519" y="2947484"/>
              <a:ext cx="4596778" cy="286232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itemContainer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(</a:t>
              </a:r>
              <a:r>
                <a:rPr lang="en-US" altLang="zh-TW" dirty="0" err="1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JScrollPane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)</a:t>
              </a: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6749309" y="5884094"/>
              <a:ext cx="2245743" cy="369332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err="1" smtClean="0">
                  <a:solidFill>
                    <a:schemeClr val="bg1"/>
                  </a:solidFill>
                </a:rPr>
                <a:t>BackToMenu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(</a:t>
              </a:r>
              <a:r>
                <a:rPr lang="en-US" altLang="zh-TW" dirty="0" err="1" smtClean="0">
                  <a:solidFill>
                    <a:schemeClr val="bg1"/>
                  </a:solidFill>
                </a:rPr>
                <a:t>JButton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4882997" y="5870345"/>
              <a:ext cx="1461554" cy="369332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Buy!(</a:t>
              </a:r>
              <a:r>
                <a:rPr lang="en-US" altLang="zh-TW" dirty="0" err="1" smtClean="0">
                  <a:solidFill>
                    <a:schemeClr val="bg1"/>
                  </a:solidFill>
                </a:rPr>
                <a:t>JButton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4674519" y="3342134"/>
              <a:ext cx="4596778" cy="230832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itemContainer_in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(</a:t>
              </a:r>
              <a:r>
                <a:rPr lang="en-US" altLang="zh-TW" dirty="0" err="1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JPanel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)</a:t>
              </a: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4674519" y="3734992"/>
              <a:ext cx="4596778" cy="1754326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Panel_cartItem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(</a:t>
              </a:r>
              <a:r>
                <a:rPr lang="en-US" altLang="zh-TW" dirty="0" err="1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JPanel</a:t>
              </a:r>
              <a:r>
                <a:rPr lang="en-US" altLang="zh-TW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)</a:t>
              </a: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4910207" y="4129639"/>
              <a:ext cx="1829603" cy="369332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err="1" smtClean="0">
                  <a:solidFill>
                    <a:schemeClr val="bg1"/>
                  </a:solidFill>
                </a:rPr>
                <a:t>Btn_add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(</a:t>
              </a:r>
              <a:r>
                <a:rPr lang="en-US" altLang="zh-TW" dirty="0" err="1" smtClean="0">
                  <a:solidFill>
                    <a:schemeClr val="bg1"/>
                  </a:solidFill>
                </a:rPr>
                <a:t>JButton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916395" y="4612061"/>
              <a:ext cx="1808765" cy="369332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err="1" smtClean="0">
                  <a:solidFill>
                    <a:schemeClr val="bg1"/>
                  </a:solidFill>
                </a:rPr>
                <a:t>Btn_sub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(</a:t>
              </a:r>
              <a:r>
                <a:rPr lang="en-US" altLang="zh-TW" dirty="0" err="1" smtClean="0">
                  <a:solidFill>
                    <a:schemeClr val="bg1"/>
                  </a:solidFill>
                </a:rPr>
                <a:t>JButton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4910207" y="5077791"/>
              <a:ext cx="1829603" cy="369332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 smtClean="0">
                  <a:solidFill>
                    <a:schemeClr val="bg1"/>
                  </a:solidFill>
                </a:rPr>
                <a:t>Btn_del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(</a:t>
              </a:r>
              <a:r>
                <a:rPr lang="en-US" altLang="zh-TW" dirty="0" err="1" smtClean="0">
                  <a:solidFill>
                    <a:schemeClr val="bg1"/>
                  </a:solidFill>
                </a:rPr>
                <a:t>JButton</a:t>
              </a:r>
              <a:r>
                <a:rPr lang="en-US" altLang="zh-TW" dirty="0" smtClean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6907548" y="4654783"/>
              <a:ext cx="2231701" cy="369332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TW" dirty="0" err="1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Jlabel</a:t>
              </a:r>
              <a:r>
                <a:rPr lang="zh-TW" altLang="en-US" dirty="0" smtClean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顯示客戶點單</a:t>
              </a:r>
              <a:endPara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cxnSp>
        <p:nvCxnSpPr>
          <p:cNvPr id="48" name="直線單箭頭接點 47"/>
          <p:cNvCxnSpPr/>
          <p:nvPr/>
        </p:nvCxnSpPr>
        <p:spPr>
          <a:xfrm>
            <a:off x="6011582" y="711043"/>
            <a:ext cx="0" cy="185337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接點 50"/>
          <p:cNvCxnSpPr>
            <a:endCxn id="15" idx="3"/>
          </p:cNvCxnSpPr>
          <p:nvPr/>
        </p:nvCxnSpPr>
        <p:spPr>
          <a:xfrm rot="10800000" flipV="1">
            <a:off x="2903934" y="1313330"/>
            <a:ext cx="1112483" cy="481017"/>
          </a:xfrm>
          <a:prstGeom prst="bentConnector3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接點 51"/>
          <p:cNvCxnSpPr/>
          <p:nvPr/>
        </p:nvCxnSpPr>
        <p:spPr>
          <a:xfrm rot="16200000" flipH="1">
            <a:off x="2268145" y="2368487"/>
            <a:ext cx="1310863" cy="810228"/>
          </a:xfrm>
          <a:prstGeom prst="bent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肘形接點 55"/>
          <p:cNvCxnSpPr/>
          <p:nvPr/>
        </p:nvCxnSpPr>
        <p:spPr>
          <a:xfrm rot="5400000">
            <a:off x="1462102" y="2180600"/>
            <a:ext cx="510848" cy="390292"/>
          </a:xfrm>
          <a:prstGeom prst="bent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接點 66"/>
          <p:cNvCxnSpPr>
            <a:stCxn id="25" idx="3"/>
            <a:endCxn id="29" idx="1"/>
          </p:cNvCxnSpPr>
          <p:nvPr/>
        </p:nvCxnSpPr>
        <p:spPr>
          <a:xfrm flipV="1">
            <a:off x="3077071" y="2269796"/>
            <a:ext cx="1476350" cy="3130021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接點 73"/>
          <p:cNvCxnSpPr/>
          <p:nvPr/>
        </p:nvCxnSpPr>
        <p:spPr>
          <a:xfrm rot="5400000" flipH="1" flipV="1">
            <a:off x="3670332" y="3265028"/>
            <a:ext cx="1997045" cy="399068"/>
          </a:xfrm>
          <a:prstGeom prst="bentConnector3">
            <a:avLst>
              <a:gd name="adj1" fmla="val 50000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接點 76"/>
          <p:cNvCxnSpPr/>
          <p:nvPr/>
        </p:nvCxnSpPr>
        <p:spPr>
          <a:xfrm flipV="1">
            <a:off x="5707045" y="4853488"/>
            <a:ext cx="3233559" cy="1366515"/>
          </a:xfrm>
          <a:prstGeom prst="bentConnector3">
            <a:avLst>
              <a:gd name="adj1" fmla="val 90807"/>
            </a:avLst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肘形接點 89"/>
          <p:cNvCxnSpPr>
            <a:stCxn id="30" idx="3"/>
          </p:cNvCxnSpPr>
          <p:nvPr/>
        </p:nvCxnSpPr>
        <p:spPr>
          <a:xfrm flipV="1">
            <a:off x="3077071" y="6378971"/>
            <a:ext cx="922631" cy="12430"/>
          </a:xfrm>
          <a:prstGeom prst="bentConnector3">
            <a:avLst>
              <a:gd name="adj1" fmla="val 83872"/>
            </a:avLst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 flipV="1">
            <a:off x="11789942" y="2884855"/>
            <a:ext cx="0" cy="44662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flipV="1">
            <a:off x="11789942" y="2163679"/>
            <a:ext cx="0" cy="348526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接點 100"/>
          <p:cNvCxnSpPr>
            <a:stCxn id="29" idx="3"/>
          </p:cNvCxnSpPr>
          <p:nvPr/>
        </p:nvCxnSpPr>
        <p:spPr>
          <a:xfrm>
            <a:off x="7395866" y="2269796"/>
            <a:ext cx="1687944" cy="1044625"/>
          </a:xfrm>
          <a:prstGeom prst="bentConnector3">
            <a:avLst>
              <a:gd name="adj1" fmla="val 100744"/>
            </a:avLst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64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-6478408" y="4667726"/>
            <a:ext cx="1389034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7000" dirty="0" smtClean="0">
                <a:solidFill>
                  <a:srgbClr val="DC5130">
                    <a:alpha val="33000"/>
                  </a:srgb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UML Diagram</a:t>
            </a:r>
            <a:endParaRPr lang="zh-TW" altLang="en-US" sz="17000" dirty="0">
              <a:solidFill>
                <a:srgbClr val="DC5130">
                  <a:alpha val="33000"/>
                </a:srgbClr>
              </a:solidFill>
              <a:latin typeface="Adobe Gothic Std B" panose="020B0800000000000000" pitchFamily="34" charset="-128"/>
              <a:ea typeface="Adobe 繁黑體 Std B" panose="020B0700000000000000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65767" y="2248164"/>
            <a:ext cx="1389034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7000" dirty="0" smtClean="0">
                <a:solidFill>
                  <a:srgbClr val="DC513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UML Diagram</a:t>
            </a:r>
            <a:endParaRPr lang="zh-TW" altLang="en-US" sz="17000" dirty="0">
              <a:solidFill>
                <a:srgbClr val="DC5130"/>
              </a:solidFill>
              <a:latin typeface="Adobe Gothic Std B" panose="020B0800000000000000" pitchFamily="34" charset="-128"/>
              <a:ea typeface="Adobe 繁黑體 Std B" panose="020B0700000000000000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442413" y="4667726"/>
            <a:ext cx="1389034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7000" dirty="0" smtClean="0">
                <a:solidFill>
                  <a:srgbClr val="DC513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UML Diagram</a:t>
            </a:r>
            <a:endParaRPr lang="zh-TW" altLang="en-US" sz="17000" dirty="0">
              <a:solidFill>
                <a:srgbClr val="DC5130"/>
              </a:solidFill>
              <a:latin typeface="Adobe Gothic Std B" panose="020B0800000000000000" pitchFamily="34" charset="-128"/>
              <a:ea typeface="Adobe 繁黑體 Std B" panose="020B0700000000000000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-3449919" y="-232358"/>
            <a:ext cx="1389034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7000" dirty="0" smtClean="0">
                <a:solidFill>
                  <a:srgbClr val="DC513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UML Diagram</a:t>
            </a:r>
            <a:endParaRPr lang="zh-TW" altLang="en-US" sz="17000" dirty="0">
              <a:solidFill>
                <a:srgbClr val="DC5130"/>
              </a:solidFill>
              <a:latin typeface="Adobe Gothic Std B" panose="020B0800000000000000" pitchFamily="34" charset="-128"/>
              <a:ea typeface="Adobe 繁黑體 Std B" panose="020B0700000000000000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-11924574" y="2248164"/>
            <a:ext cx="1389034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7000" dirty="0" smtClean="0">
                <a:solidFill>
                  <a:srgbClr val="DC5130">
                    <a:alpha val="33000"/>
                  </a:srgb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UML Diagram</a:t>
            </a:r>
            <a:endParaRPr lang="zh-TW" altLang="en-US" sz="17000" dirty="0">
              <a:solidFill>
                <a:srgbClr val="DC5130">
                  <a:alpha val="33000"/>
                </a:srgbClr>
              </a:solidFill>
              <a:latin typeface="Adobe Gothic Std B" panose="020B0800000000000000" pitchFamily="34" charset="-128"/>
              <a:ea typeface="Adobe 繁黑體 Std B" panose="020B0700000000000000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440422" y="-232358"/>
            <a:ext cx="13890341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7000" dirty="0" smtClean="0">
                <a:solidFill>
                  <a:srgbClr val="DC5130">
                    <a:alpha val="33000"/>
                  </a:srgb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UML Diagram</a:t>
            </a:r>
            <a:endParaRPr lang="zh-TW" altLang="en-US" sz="17000" dirty="0">
              <a:solidFill>
                <a:srgbClr val="DC5130">
                  <a:alpha val="33000"/>
                </a:srgbClr>
              </a:solidFill>
              <a:latin typeface="Adobe Gothic Std B" panose="020B0800000000000000" pitchFamily="34" charset="-128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67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ocs.google.com/drawings/d/stvsJ3mHrgelk4VEttmK98g/image?w=459&amp;h=341&amp;rev=177&amp;ac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68" y="363460"/>
            <a:ext cx="8377218" cy="62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9357" y="0"/>
            <a:ext cx="3302643" cy="6858000"/>
          </a:xfrm>
          <a:prstGeom prst="rect">
            <a:avLst/>
          </a:prstGeom>
          <a:solidFill>
            <a:srgbClr val="DC5130">
              <a:alpha val="8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4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4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4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endParaRPr lang="en-US" altLang="zh-TW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介面列表</a:t>
            </a:r>
            <a:endParaRPr lang="en-US" altLang="zh-TW" sz="4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ctr"/>
            <a:r>
              <a:rPr lang="zh-TW" altLang="en-US" sz="2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下的所有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Panel</a:t>
            </a:r>
          </a:p>
          <a:p>
            <a:pPr algn="ctr"/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包含</a:t>
            </a:r>
            <a:r>
              <a:rPr lang="en-US" altLang="zh-TW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menu</a:t>
            </a:r>
            <a:r>
              <a:rPr lang="zh-TW" altLang="en-US" sz="2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內的各菜單</a:t>
            </a:r>
            <a:endParaRPr lang="en-US" altLang="zh-TW" sz="24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14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 smtClean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 smtClean="0">
                <a:effectLst/>
              </a:rPr>
              <a:t> </a:t>
            </a:r>
            <a:endParaRPr lang="zh-TW" altLang="en-US" dirty="0"/>
          </a:p>
        </p:txBody>
      </p:sp>
      <p:pic>
        <p:nvPicPr>
          <p:cNvPr id="2052" name="Picture 4" descr="https://docs.google.com/drawings/d/s2dQLcIsTVRCDqrxo-NwdUA/image?w=375&amp;h=104&amp;rev=1&amp;ac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161" y="3865943"/>
            <a:ext cx="7888031" cy="218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 smtClean="0">
                <a:effectLst/>
              </a:rPr>
              <a:t> </a:t>
            </a:r>
            <a:endParaRPr lang="zh-TW" altLang="en-US" dirty="0"/>
          </a:p>
        </p:txBody>
      </p:sp>
      <p:pic>
        <p:nvPicPr>
          <p:cNvPr id="2054" name="Picture 6" descr="https://docs.google.com/drawings/d/sbC_2iBFaDiseuIMwZOvAYA/image?w=171&amp;h=166&amp;rev=1&amp;ac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17" y="3414531"/>
            <a:ext cx="3183524" cy="309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 smtClean="0">
                <a:effectLst/>
              </a:rPr>
              <a:t> 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762" y="441526"/>
            <a:ext cx="7026142" cy="317214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477417" y="590309"/>
            <a:ext cx="339387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 smtClean="0">
                <a:solidFill>
                  <a:srgbClr val="DC513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關</a:t>
            </a:r>
            <a:r>
              <a:rPr lang="zh-TW" altLang="en-US" sz="4800" dirty="0">
                <a:solidFill>
                  <a:srgbClr val="DC513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於</a:t>
            </a:r>
            <a:endParaRPr lang="en-US" altLang="zh-TW" sz="4800" dirty="0" smtClean="0">
              <a:solidFill>
                <a:srgbClr val="DC5130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8000" dirty="0" smtClean="0">
                <a:solidFill>
                  <a:srgbClr val="DC51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Button</a:t>
            </a:r>
            <a:endParaRPr lang="zh-TW" altLang="en-US" sz="8000" dirty="0">
              <a:solidFill>
                <a:srgbClr val="DC51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17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5130">
            <a:alpha val="8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資料庫圖表 17"/>
          <p:cNvGraphicFramePr/>
          <p:nvPr>
            <p:extLst>
              <p:ext uri="{D42A27DB-BD31-4B8C-83A1-F6EECF244321}">
                <p14:modId xmlns:p14="http://schemas.microsoft.com/office/powerpoint/2010/main" val="2053419202"/>
              </p:ext>
            </p:extLst>
          </p:nvPr>
        </p:nvGraphicFramePr>
        <p:xfrm>
          <a:off x="2308439" y="669374"/>
          <a:ext cx="8409718" cy="6188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1667" y="4804190"/>
            <a:ext cx="4979204" cy="1962352"/>
          </a:xfrm>
        </p:spPr>
        <p:txBody>
          <a:bodyPr>
            <a:noAutofit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組員</a:t>
            </a:r>
            <a:r>
              <a:rPr lang="en-US" altLang="zh-TW" sz="6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6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en-US" altLang="zh-TW" sz="60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6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</a:t>
            </a:r>
            <a:r>
              <a:rPr lang="zh-TW" altLang="en-US" sz="6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分工</a:t>
            </a:r>
            <a:endParaRPr lang="zh-TW" altLang="en-US" sz="60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-717214" y="2108871"/>
            <a:ext cx="4907665" cy="2145268"/>
          </a:xfrm>
          <a:prstGeom prst="round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</a:t>
            </a:r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構想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r"/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浮動</a:t>
            </a:r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button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控制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r"/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訂單、購物車顯示控制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r"/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資訊存取</a:t>
            </a:r>
            <a:endParaRPr lang="en-US" altLang="zh-TW" sz="24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pPr algn="r"/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PPT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排版、架構、功能介紹</a:t>
            </a:r>
            <a:endParaRPr lang="zh-TW" altLang="en-US" sz="24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988459" y="545785"/>
            <a:ext cx="4373303" cy="2145268"/>
          </a:xfrm>
          <a:prstGeom prst="round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</a:t>
            </a:r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構想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視窗切換控制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訂單、購物車顯示控制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Server, Client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連線設定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多人連線設</a:t>
            </a:r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定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7252856" y="4712732"/>
            <a:ext cx="3662072" cy="2145268"/>
          </a:xfrm>
          <a:prstGeom prst="roundRect">
            <a:avLst/>
          </a:prstGeom>
          <a:solidFill>
            <a:schemeClr val="tx2">
              <a:lumMod val="75000"/>
              <a:alpha val="8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</a:t>
            </a:r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UI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構想、素材尋找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程式排</a:t>
            </a:r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版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視窗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切換控制</a:t>
            </a:r>
            <a:endParaRPr lang="en-US" altLang="zh-TW" sz="24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資訊傳送</a:t>
            </a:r>
            <a:endParaRPr lang="en-US" altLang="zh-TW" sz="24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PPT</a:t>
            </a:r>
            <a:r>
              <a:rPr lang="zh-TW" altLang="en-US" sz="24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</a:t>
            </a:r>
            <a:r>
              <a:rPr lang="en-US" altLang="zh-TW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UML</a:t>
            </a:r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製作</a:t>
            </a:r>
            <a:endParaRPr lang="zh-TW" altLang="en-US" sz="24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384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59352" y="2257063"/>
            <a:ext cx="88408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0" dirty="0" smtClean="0">
                <a:solidFill>
                  <a:schemeClr val="bg1"/>
                </a:solidFill>
                <a:latin typeface="Inversionz Unboxed" panose="00000400000000000000" pitchFamily="2" charset="0"/>
                <a:ea typeface="Adobe 繁黑體 Std B" panose="020B0700000000000000" pitchFamily="34" charset="-120"/>
              </a:rPr>
              <a:t>DEMO</a:t>
            </a:r>
            <a:r>
              <a:rPr lang="zh-TW" altLang="en-US" sz="12000" dirty="0" smtClean="0">
                <a:solidFill>
                  <a:schemeClr val="bg1"/>
                </a:solidFill>
                <a:latin typeface="Inversionz Unboxed" panose="00000400000000000000" pitchFamily="2" charset="0"/>
                <a:ea typeface="Adobe 繁黑體 Std B" panose="020B0700000000000000" pitchFamily="34" charset="-120"/>
              </a:rPr>
              <a:t> </a:t>
            </a:r>
            <a:r>
              <a:rPr lang="en-US" altLang="zh-TW" sz="12000" dirty="0" smtClean="0">
                <a:solidFill>
                  <a:schemeClr val="bg1"/>
                </a:solidFill>
                <a:latin typeface="Inversionz Unboxed" panose="00000400000000000000" pitchFamily="2" charset="0"/>
                <a:ea typeface="Adobe 繁黑體 Std B" panose="020B0700000000000000" pitchFamily="34" charset="-120"/>
              </a:rPr>
              <a:t>TIME</a:t>
            </a:r>
            <a:endParaRPr lang="zh-TW" altLang="en-US" sz="12000" dirty="0">
              <a:solidFill>
                <a:schemeClr val="bg1"/>
              </a:solidFill>
              <a:latin typeface="Inversionz Unboxed" panose="00000400000000000000" pitchFamily="2" charset="0"/>
              <a:ea typeface="Adobe 繁黑體 Std B" panose="020B0700000000000000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6291453" y="-295057"/>
            <a:ext cx="5425126" cy="8982224"/>
            <a:chOff x="6484116" y="-213363"/>
            <a:chExt cx="5425126" cy="8982224"/>
          </a:xfrm>
        </p:grpSpPr>
        <p:sp>
          <p:nvSpPr>
            <p:cNvPr id="9" name="向右箭號 8"/>
            <p:cNvSpPr/>
            <p:nvPr/>
          </p:nvSpPr>
          <p:spPr>
            <a:xfrm rot="16200000">
              <a:off x="6177804" y="1912008"/>
              <a:ext cx="6850966" cy="4611910"/>
            </a:xfrm>
            <a:prstGeom prst="rightArrow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 rot="16200000">
              <a:off x="6433701" y="5911337"/>
              <a:ext cx="4216947" cy="1498102"/>
            </a:xfrm>
            <a:prstGeom prst="rightArrow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向右箭號 9"/>
            <p:cNvSpPr/>
            <p:nvPr/>
          </p:nvSpPr>
          <p:spPr>
            <a:xfrm rot="16200000">
              <a:off x="2964378" y="3306375"/>
              <a:ext cx="8537577" cy="1498102"/>
            </a:xfrm>
            <a:prstGeom prst="rightArrow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向右箭號 10"/>
            <p:cNvSpPr/>
            <p:nvPr/>
          </p:nvSpPr>
          <p:spPr>
            <a:xfrm rot="16200000">
              <a:off x="8935454" y="5630376"/>
              <a:ext cx="4661622" cy="726055"/>
            </a:xfrm>
            <a:prstGeom prst="rightArrow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96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73575" y="2893718"/>
            <a:ext cx="69679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程式</a:t>
            </a:r>
            <a:endParaRPr lang="en-US" altLang="zh-TW" sz="7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72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功能</a:t>
            </a:r>
            <a:endParaRPr lang="en-US" altLang="zh-TW" sz="7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72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介紹</a:t>
            </a:r>
            <a:endParaRPr lang="zh-TW" altLang="en-US" sz="72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 rot="16200000">
            <a:off x="6534521" y="-144586"/>
            <a:ext cx="5425126" cy="8982224"/>
            <a:chOff x="6484116" y="-213363"/>
            <a:chExt cx="5425126" cy="8982224"/>
          </a:xfrm>
        </p:grpSpPr>
        <p:sp>
          <p:nvSpPr>
            <p:cNvPr id="6" name="向右箭號 5"/>
            <p:cNvSpPr/>
            <p:nvPr/>
          </p:nvSpPr>
          <p:spPr>
            <a:xfrm rot="16200000">
              <a:off x="6177804" y="1912008"/>
              <a:ext cx="6850966" cy="4611910"/>
            </a:xfrm>
            <a:prstGeom prst="rightArrow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向右箭號 6"/>
            <p:cNvSpPr/>
            <p:nvPr/>
          </p:nvSpPr>
          <p:spPr>
            <a:xfrm rot="16200000">
              <a:off x="6433701" y="5911337"/>
              <a:ext cx="4216947" cy="1498102"/>
            </a:xfrm>
            <a:prstGeom prst="rightArrow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 rot="16200000">
              <a:off x="2964378" y="3306375"/>
              <a:ext cx="8537577" cy="1498102"/>
            </a:xfrm>
            <a:prstGeom prst="rightArrow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右箭號 8"/>
            <p:cNvSpPr/>
            <p:nvPr/>
          </p:nvSpPr>
          <p:spPr>
            <a:xfrm rot="16200000">
              <a:off x="8935454" y="5630376"/>
              <a:ext cx="4661622" cy="726055"/>
            </a:xfrm>
            <a:prstGeom prst="rightArrow">
              <a:avLst/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23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27040" y="355444"/>
            <a:ext cx="6367280" cy="2333968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利用</a:t>
            </a:r>
            <a:r>
              <a:rPr lang="en-US" altLang="zh-TW" dirty="0" err="1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CardLayout</a:t>
            </a:r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與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Panel</a:t>
            </a:r>
            <a:r>
              <a:rPr lang="zh-TW" altLang="en-US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切換畫面</a:t>
            </a:r>
            <a:endParaRPr lang="zh-TW" altLang="en-US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018" y="-246751"/>
            <a:ext cx="3880108" cy="29361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83" y="1202179"/>
            <a:ext cx="3904948" cy="29411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833" y="2238616"/>
            <a:ext cx="3895012" cy="29709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660" y="3309955"/>
            <a:ext cx="3880108" cy="294113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638" y="4357928"/>
            <a:ext cx="3885076" cy="29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6320" y="4408805"/>
            <a:ext cx="6268720" cy="2581275"/>
          </a:xfrm>
        </p:spPr>
        <p:txBody>
          <a:bodyPr>
            <a:normAutofit/>
          </a:bodyPr>
          <a:lstStyle/>
          <a:p>
            <a:r>
              <a:rPr lang="zh-TW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浮動</a:t>
            </a:r>
            <a:r>
              <a:rPr lang="en-US" altLang="zh-TW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Button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36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不占版面空間</a:t>
            </a:r>
            <a:endParaRPr lang="zh-TW" altLang="en-US" sz="36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2" t="11293" r="8608" b="38973"/>
          <a:stretch/>
        </p:blipFill>
        <p:spPr>
          <a:xfrm>
            <a:off x="5346831" y="594854"/>
            <a:ext cx="3509701" cy="339802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9" t="11788" r="11744" b="38947"/>
          <a:stretch/>
        </p:blipFill>
        <p:spPr>
          <a:xfrm>
            <a:off x="721360" y="594854"/>
            <a:ext cx="3291840" cy="3398028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212655" y="2039868"/>
            <a:ext cx="934720" cy="508000"/>
          </a:xfrm>
          <a:prstGeom prst="rightArrow">
            <a:avLst/>
          </a:prstGeom>
          <a:solidFill>
            <a:schemeClr val="tx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7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7080" y="7512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購物車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雙重確認點單</a:t>
            </a:r>
            <a:endParaRPr lang="zh-TW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98211"/>
            <a:ext cx="5573278" cy="425104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67081" y="5110260"/>
            <a:ext cx="3445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可於購物車畫面調整數量，進行點單最終確認</a:t>
            </a:r>
            <a:endParaRPr lang="zh-TW" altLang="en-US" sz="24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4213066" y="5364480"/>
            <a:ext cx="2431574" cy="81280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35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99" y="3037239"/>
            <a:ext cx="3109008" cy="237141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05297" y="4815210"/>
            <a:ext cx="69550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可供</a:t>
            </a:r>
            <a:endParaRPr lang="en-US" altLang="zh-TW" sz="3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多人同時點餐</a:t>
            </a:r>
            <a:endParaRPr lang="zh-TW" alt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75" y="3867771"/>
            <a:ext cx="3570765" cy="270664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4" y="511359"/>
            <a:ext cx="4929007" cy="37249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373" y="268386"/>
            <a:ext cx="3101077" cy="235158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755" y="1516188"/>
            <a:ext cx="2507034" cy="1893849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3582817" y="862746"/>
            <a:ext cx="5045082" cy="581432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3582817" y="1901912"/>
            <a:ext cx="3257821" cy="360210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3582817" y="2915564"/>
            <a:ext cx="5190793" cy="793435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3582817" y="3644513"/>
            <a:ext cx="2088778" cy="952367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22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98440" y="5415539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8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輕鬆查看</a:t>
            </a:r>
            <a:r>
              <a:rPr lang="zh-TW" altLang="en-US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客戶訂單</a:t>
            </a:r>
            <a:endParaRPr lang="zh-TW" altLang="en-US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560" y="322384"/>
            <a:ext cx="5989839" cy="45266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4" y="2428240"/>
            <a:ext cx="5025756" cy="2876053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3556000" y="1861757"/>
            <a:ext cx="5181600" cy="566483"/>
          </a:xfrm>
          <a:prstGeom prst="straightConnector1">
            <a:avLst/>
          </a:prstGeom>
          <a:ln w="666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54244" y="1276261"/>
            <a:ext cx="3508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點擊欲察看的客戶旁的</a:t>
            </a:r>
            <a:endParaRPr lang="en-US" altLang="zh-TW" sz="20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”check full order”</a:t>
            </a:r>
            <a:r>
              <a:rPr lang="zh-TW" altLang="en-US" sz="20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按鈕</a:t>
            </a:r>
            <a:endParaRPr lang="zh-TW" altLang="en-US" sz="20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527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9819" y="4953952"/>
            <a:ext cx="10515600" cy="1904048"/>
          </a:xfrm>
        </p:spPr>
        <p:txBody>
          <a:bodyPr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Server</a:t>
            </a:r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 </a:t>
            </a:r>
            <a:r>
              <a:rPr lang="zh-TW" alt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一鍵呼叫 </a:t>
            </a:r>
            <a:r>
              <a:rPr lang="en-US" altLang="zh-TW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Client</a:t>
            </a:r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端</a:t>
            </a:r>
            <a:r>
              <a:rPr lang="en-US" altLang="zh-TW" sz="48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/>
            </a:r>
            <a:br>
              <a:rPr lang="en-US" altLang="zh-TW" sz="48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</a:br>
            <a:r>
              <a:rPr lang="zh-TW" altLang="en-US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通知取餐</a:t>
            </a:r>
            <a:endParaRPr lang="zh-TW" altLang="en-US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98" y="579120"/>
            <a:ext cx="5068941" cy="384384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8" y="579120"/>
            <a:ext cx="5081906" cy="383735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706175" y="2243798"/>
            <a:ext cx="934720" cy="508000"/>
          </a:xfrm>
          <a:prstGeom prst="rightArrow">
            <a:avLst/>
          </a:prstGeom>
          <a:solidFill>
            <a:schemeClr val="tx2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 flipV="1">
            <a:off x="4680528" y="2153920"/>
            <a:ext cx="807144" cy="272288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46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554235">
            <a:off x="-2701707" y="-1909030"/>
            <a:ext cx="6956840" cy="6956840"/>
          </a:xfrm>
          <a:prstGeom prst="rect">
            <a:avLst/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473962" y="3075650"/>
            <a:ext cx="430598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程</a:t>
            </a:r>
            <a:endParaRPr lang="en-US" altLang="zh-TW" sz="7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72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式</a:t>
            </a:r>
            <a:endParaRPr lang="en-US" altLang="zh-TW" sz="7200" dirty="0" smtClean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zh-TW" altLang="en-US" sz="72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zh-TW" altLang="en-US" sz="7200" dirty="0" smtClean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        架 構</a:t>
            </a:r>
            <a:endParaRPr lang="zh-TW" altLang="en-US" sz="7200" dirty="0">
              <a:solidFill>
                <a:schemeClr val="bg1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2367280" y="6217920"/>
            <a:ext cx="697992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H="1" flipV="1">
            <a:off x="7301310" y="3169920"/>
            <a:ext cx="649" cy="3464561"/>
          </a:xfrm>
          <a:prstGeom prst="line">
            <a:avLst/>
          </a:prstGeom>
          <a:ln w="63500">
            <a:solidFill>
              <a:schemeClr val="bg1">
                <a:alpha val="9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407</Words>
  <Application>Microsoft Office PowerPoint</Application>
  <PresentationFormat>寬螢幕</PresentationFormat>
  <Paragraphs>193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Adobe Gothic Std B</vt:lpstr>
      <vt:lpstr>Adobe 繁黑體 Std B</vt:lpstr>
      <vt:lpstr>新細明體</vt:lpstr>
      <vt:lpstr>Arial</vt:lpstr>
      <vt:lpstr>Britannic Bold</vt:lpstr>
      <vt:lpstr>Calibri</vt:lpstr>
      <vt:lpstr>Calibri Light</vt:lpstr>
      <vt:lpstr>Inversionz Unboxed</vt:lpstr>
      <vt:lpstr>Office 佈景主題</vt:lpstr>
      <vt:lpstr>毛可可養生BREAKFAST 　　　——多人點餐系統</vt:lpstr>
      <vt:lpstr>PowerPoint 簡報</vt:lpstr>
      <vt:lpstr>利用CardLayout與Panel切換畫面</vt:lpstr>
      <vt:lpstr>浮動Button 不占版面空間</vt:lpstr>
      <vt:lpstr>購物車 雙重確認點單</vt:lpstr>
      <vt:lpstr>PowerPoint 簡報</vt:lpstr>
      <vt:lpstr>輕鬆查看客戶訂單</vt:lpstr>
      <vt:lpstr>Server端 一鍵呼叫 Client端 通知取餐</vt:lpstr>
      <vt:lpstr>PowerPoint 簡報</vt:lpstr>
      <vt:lpstr>PowerPoint 簡報</vt:lpstr>
      <vt:lpstr>Server端架構</vt:lpstr>
      <vt:lpstr>PowerPoint 簡報</vt:lpstr>
      <vt:lpstr>PowerPoint 簡報</vt:lpstr>
      <vt:lpstr>PowerPoint 簡報</vt:lpstr>
      <vt:lpstr>PowerPoint 簡報</vt:lpstr>
      <vt:lpstr>組員           分工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毛可可養生BREAKFAST 點餐系統</dc:title>
  <dc:creator>吳真儀</dc:creator>
  <cp:lastModifiedBy>吳真儀</cp:lastModifiedBy>
  <cp:revision>46</cp:revision>
  <dcterms:created xsi:type="dcterms:W3CDTF">2017-06-15T06:35:41Z</dcterms:created>
  <dcterms:modified xsi:type="dcterms:W3CDTF">2017-06-15T20:41:39Z</dcterms:modified>
</cp:coreProperties>
</file>